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82" r:id="rId2"/>
    <p:sldId id="283" r:id="rId3"/>
    <p:sldId id="284" r:id="rId4"/>
    <p:sldId id="285" r:id="rId5"/>
    <p:sldId id="289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950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2E975-DF2B-495F-9198-CA6907FF07E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43629-3B9C-41AD-9707-A20C52807C65}">
      <dgm:prSet phldrT="[Текст]"/>
      <dgm:spPr/>
      <dgm:t>
        <a:bodyPr/>
        <a:lstStyle/>
        <a:p>
          <a:r>
            <a:rPr lang="ru-RU" dirty="0" smtClean="0"/>
            <a:t>Задачи</a:t>
          </a:r>
          <a:endParaRPr lang="ru-RU" dirty="0"/>
        </a:p>
      </dgm:t>
    </dgm:pt>
    <dgm:pt modelId="{E3136DA0-D227-4009-A902-E9EA2328FB96}" type="parTrans" cxnId="{523FBD08-75F9-4809-8A30-7898E13B5F0E}">
      <dgm:prSet/>
      <dgm:spPr/>
      <dgm:t>
        <a:bodyPr/>
        <a:lstStyle/>
        <a:p>
          <a:endParaRPr lang="ru-RU"/>
        </a:p>
      </dgm:t>
    </dgm:pt>
    <dgm:pt modelId="{F2879DD2-DCE8-4B38-9583-18ABBA33D1BF}" type="sibTrans" cxnId="{523FBD08-75F9-4809-8A30-7898E13B5F0E}">
      <dgm:prSet/>
      <dgm:spPr/>
      <dgm:t>
        <a:bodyPr/>
        <a:lstStyle/>
        <a:p>
          <a:endParaRPr lang="ru-RU"/>
        </a:p>
      </dgm:t>
    </dgm:pt>
    <dgm:pt modelId="{926E0650-2EB1-44D6-BE5E-067FE525AA1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Проверка знаний</a:t>
          </a:r>
          <a:r>
            <a: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Ребёнок сможет проверить свои знания, научиться объяснять выбранную позицию, обосновывать свой вариант ответа и строить логические цепочки</a:t>
          </a:r>
          <a:r>
            <a:rPr lang="ru-RU" sz="1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16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2489200">
            <a:spcBef>
              <a:spcPct val="0"/>
            </a:spcBef>
          </a:pPr>
          <a:endParaRPr lang="ru-RU" sz="1600" dirty="0"/>
        </a:p>
      </dgm:t>
    </dgm:pt>
    <dgm:pt modelId="{8087B3D8-0EC2-4A8F-A13E-270C02159C6D}" type="parTrans" cxnId="{0A1B1016-C82F-445C-8087-F3F066FD891A}">
      <dgm:prSet/>
      <dgm:spPr/>
      <dgm:t>
        <a:bodyPr/>
        <a:lstStyle/>
        <a:p>
          <a:endParaRPr lang="ru-RU"/>
        </a:p>
      </dgm:t>
    </dgm:pt>
    <dgm:pt modelId="{B459624D-A11F-4E16-A13B-C8398B6DE057}" type="sibTrans" cxnId="{0A1B1016-C82F-445C-8087-F3F066FD891A}">
      <dgm:prSet/>
      <dgm:spPr/>
      <dgm:t>
        <a:bodyPr/>
        <a:lstStyle/>
        <a:p>
          <a:endParaRPr lang="ru-RU"/>
        </a:p>
      </dgm:t>
    </dgm:pt>
    <dgm:pt modelId="{306350D5-AD13-41E2-9925-EE30E7640EE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памяти и внимания</a:t>
          </a:r>
          <a:r>
            <a: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 выполнении заданий нужно включать логическое и ассоциативное мышление, внимание и вспоминать изученный материал. </a:t>
          </a:r>
          <a:endParaRPr lang="ru-RU" sz="14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622300">
            <a:spcBef>
              <a:spcPct val="0"/>
            </a:spcBef>
          </a:pPr>
          <a:endParaRPr lang="ru-RU" sz="1600" dirty="0"/>
        </a:p>
      </dgm:t>
    </dgm:pt>
    <dgm:pt modelId="{EC4D3750-B224-4B6A-B9AA-403C4E357B79}" type="parTrans" cxnId="{9B2FCC0A-2BF9-4A6A-B76B-33E658606FFA}">
      <dgm:prSet/>
      <dgm:spPr/>
      <dgm:t>
        <a:bodyPr/>
        <a:lstStyle/>
        <a:p>
          <a:endParaRPr lang="ru-RU"/>
        </a:p>
      </dgm:t>
    </dgm:pt>
    <dgm:pt modelId="{51AE3191-0931-4B29-BE62-D4958656AE26}" type="sibTrans" cxnId="{9B2FCC0A-2BF9-4A6A-B76B-33E658606FFA}">
      <dgm:prSet/>
      <dgm:spPr/>
      <dgm:t>
        <a:bodyPr/>
        <a:lstStyle/>
        <a:p>
          <a:endParaRPr lang="ru-RU"/>
        </a:p>
      </dgm:t>
    </dgm:pt>
    <dgm:pt modelId="{8864C345-15A2-4C24-976D-647BD10A1FD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Расширение кругозора</a:t>
          </a:r>
          <a:r>
            <a: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Игра охватывает разные темы, например, окружающий мир, животных, насекомых, планеты, буквы и цифры. </a:t>
          </a:r>
          <a:endParaRPr lang="ru-RU" sz="1400" dirty="0" smtClean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defTabSz="622300">
            <a:spcBef>
              <a:spcPct val="0"/>
            </a:spcBef>
          </a:pPr>
          <a:endParaRPr lang="ru-RU" sz="1600" dirty="0"/>
        </a:p>
      </dgm:t>
    </dgm:pt>
    <dgm:pt modelId="{55F39EB7-36C4-4EE2-9E1F-BF7D791CEF6B}" type="parTrans" cxnId="{29DAAA19-4714-41BB-BBC7-F71026286D8C}">
      <dgm:prSet/>
      <dgm:spPr/>
      <dgm:t>
        <a:bodyPr/>
        <a:lstStyle/>
        <a:p>
          <a:endParaRPr lang="ru-RU"/>
        </a:p>
      </dgm:t>
    </dgm:pt>
    <dgm:pt modelId="{DE8B9C42-710F-4907-88ED-0AAA6681A444}" type="sibTrans" cxnId="{29DAAA19-4714-41BB-BBC7-F71026286D8C}">
      <dgm:prSet/>
      <dgm:spPr/>
      <dgm:t>
        <a:bodyPr/>
        <a:lstStyle/>
        <a:p>
          <a:endParaRPr lang="ru-RU"/>
        </a:p>
      </dgm:t>
    </dgm:pt>
    <dgm:pt modelId="{F5053204-54A9-4B86-ABE9-8A76C635F204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Обучение самоконтролю</a:t>
          </a:r>
          <a:r>
            <a: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Возможность проверить правильность ответа самостоятельно поможет научиться самоконтролю и сформирова</a:t>
          </a:r>
          <a:r>
            <a:rPr lang="ru-RU" sz="16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ть </a:t>
          </a:r>
          <a:r>
            <a:rPr lang="ru-RU" sz="1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правильную самооценку. </a:t>
          </a:r>
          <a:endParaRPr lang="ru-RU" sz="14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defTabSz="622300">
            <a:spcBef>
              <a:spcPct val="0"/>
            </a:spcBef>
          </a:pPr>
          <a:endParaRPr lang="ru-RU" sz="1600" dirty="0"/>
        </a:p>
      </dgm:t>
    </dgm:pt>
    <dgm:pt modelId="{03501DF2-CAE1-460E-BE68-DD0663306FC9}" type="parTrans" cxnId="{DCD06BCA-F4B1-4546-97EA-47482F4EB025}">
      <dgm:prSet/>
      <dgm:spPr/>
      <dgm:t>
        <a:bodyPr/>
        <a:lstStyle/>
        <a:p>
          <a:endParaRPr lang="ru-RU"/>
        </a:p>
      </dgm:t>
    </dgm:pt>
    <dgm:pt modelId="{C23521CC-35DF-4707-B058-EDD0234C05AD}" type="sibTrans" cxnId="{DCD06BCA-F4B1-4546-97EA-47482F4EB025}">
      <dgm:prSet/>
      <dgm:spPr/>
      <dgm:t>
        <a:bodyPr/>
        <a:lstStyle/>
        <a:p>
          <a:endParaRPr lang="ru-RU"/>
        </a:p>
      </dgm:t>
    </dgm:pt>
    <dgm:pt modelId="{91AA08D2-9DE0-47E0-88AA-DBDAB46CDD44}" type="pres">
      <dgm:prSet presAssocID="{A102E975-DF2B-495F-9198-CA6907FF07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67D7C7-2516-4D5F-837A-AE550A0D58D4}" type="pres">
      <dgm:prSet presAssocID="{A102E975-DF2B-495F-9198-CA6907FF07EE}" presName="matrix" presStyleCnt="0"/>
      <dgm:spPr/>
    </dgm:pt>
    <dgm:pt modelId="{070F0764-B2BA-4646-9F60-D976D2871F4D}" type="pres">
      <dgm:prSet presAssocID="{A102E975-DF2B-495F-9198-CA6907FF07EE}" presName="tile1" presStyleLbl="node1" presStyleIdx="0" presStyleCnt="4" custLinFactNeighborX="-4124" custLinFactNeighborY="-2817"/>
      <dgm:spPr/>
      <dgm:t>
        <a:bodyPr/>
        <a:lstStyle/>
        <a:p>
          <a:endParaRPr lang="ru-RU"/>
        </a:p>
      </dgm:t>
    </dgm:pt>
    <dgm:pt modelId="{89E4B61C-7445-4CCA-8D35-4BDA714B5BBA}" type="pres">
      <dgm:prSet presAssocID="{A102E975-DF2B-495F-9198-CA6907FF07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4ED29-3F3F-42D8-92B7-63CC7C438D97}" type="pres">
      <dgm:prSet presAssocID="{A102E975-DF2B-495F-9198-CA6907FF07EE}" presName="tile2" presStyleLbl="node1" presStyleIdx="1" presStyleCnt="4" custLinFactNeighborX="5155" custLinFactNeighborY="-2817"/>
      <dgm:spPr/>
      <dgm:t>
        <a:bodyPr/>
        <a:lstStyle/>
        <a:p>
          <a:endParaRPr lang="ru-RU"/>
        </a:p>
      </dgm:t>
    </dgm:pt>
    <dgm:pt modelId="{A0AA6038-15D9-4A6B-874B-37C27C922487}" type="pres">
      <dgm:prSet presAssocID="{A102E975-DF2B-495F-9198-CA6907FF07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89649-7A18-4EA3-9A72-64223CB71968}" type="pres">
      <dgm:prSet presAssocID="{A102E975-DF2B-495F-9198-CA6907FF07EE}" presName="tile3" presStyleLbl="node1" presStyleIdx="2" presStyleCnt="4"/>
      <dgm:spPr/>
      <dgm:t>
        <a:bodyPr/>
        <a:lstStyle/>
        <a:p>
          <a:endParaRPr lang="ru-RU"/>
        </a:p>
      </dgm:t>
    </dgm:pt>
    <dgm:pt modelId="{8D655C60-A77D-4D89-A25F-9BD620D09AE2}" type="pres">
      <dgm:prSet presAssocID="{A102E975-DF2B-495F-9198-CA6907FF07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00E6-0754-49F4-A3BB-52DA199AE82B}" type="pres">
      <dgm:prSet presAssocID="{A102E975-DF2B-495F-9198-CA6907FF07EE}" presName="tile4" presStyleLbl="node1" presStyleIdx="3" presStyleCnt="4" custLinFactNeighborX="1031" custLinFactNeighborY="1408"/>
      <dgm:spPr/>
      <dgm:t>
        <a:bodyPr/>
        <a:lstStyle/>
        <a:p>
          <a:endParaRPr lang="ru-RU"/>
        </a:p>
      </dgm:t>
    </dgm:pt>
    <dgm:pt modelId="{445E9EB3-7214-4BC5-B759-C57999EE1F3A}" type="pres">
      <dgm:prSet presAssocID="{A102E975-DF2B-495F-9198-CA6907FF07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EA106-4265-43E4-9D69-3869D709DF37}" type="pres">
      <dgm:prSet presAssocID="{A102E975-DF2B-495F-9198-CA6907FF07E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D70CC-7B90-4CB8-9E64-26850D2BA1DD}" type="presOf" srcId="{926E0650-2EB1-44D6-BE5E-067FE525AA17}" destId="{89E4B61C-7445-4CCA-8D35-4BDA714B5BBA}" srcOrd="1" destOrd="0" presId="urn:microsoft.com/office/officeart/2005/8/layout/matrix1"/>
    <dgm:cxn modelId="{ABE8D6A9-9792-4BE5-932E-F16CF33E0E82}" type="presOf" srcId="{F5053204-54A9-4B86-ABE9-8A76C635F204}" destId="{445E9EB3-7214-4BC5-B759-C57999EE1F3A}" srcOrd="1" destOrd="0" presId="urn:microsoft.com/office/officeart/2005/8/layout/matrix1"/>
    <dgm:cxn modelId="{9B2FCC0A-2BF9-4A6A-B76B-33E658606FFA}" srcId="{88C43629-3B9C-41AD-9707-A20C52807C65}" destId="{306350D5-AD13-41E2-9925-EE30E7640EE3}" srcOrd="1" destOrd="0" parTransId="{EC4D3750-B224-4B6A-B9AA-403C4E357B79}" sibTransId="{51AE3191-0931-4B29-BE62-D4958656AE26}"/>
    <dgm:cxn modelId="{0A1B1016-C82F-445C-8087-F3F066FD891A}" srcId="{88C43629-3B9C-41AD-9707-A20C52807C65}" destId="{926E0650-2EB1-44D6-BE5E-067FE525AA17}" srcOrd="0" destOrd="0" parTransId="{8087B3D8-0EC2-4A8F-A13E-270C02159C6D}" sibTransId="{B459624D-A11F-4E16-A13B-C8398B6DE057}"/>
    <dgm:cxn modelId="{523FBD08-75F9-4809-8A30-7898E13B5F0E}" srcId="{A102E975-DF2B-495F-9198-CA6907FF07EE}" destId="{88C43629-3B9C-41AD-9707-A20C52807C65}" srcOrd="0" destOrd="0" parTransId="{E3136DA0-D227-4009-A902-E9EA2328FB96}" sibTransId="{F2879DD2-DCE8-4B38-9583-18ABBA33D1BF}"/>
    <dgm:cxn modelId="{DCD06BCA-F4B1-4546-97EA-47482F4EB025}" srcId="{88C43629-3B9C-41AD-9707-A20C52807C65}" destId="{F5053204-54A9-4B86-ABE9-8A76C635F204}" srcOrd="3" destOrd="0" parTransId="{03501DF2-CAE1-460E-BE68-DD0663306FC9}" sibTransId="{C23521CC-35DF-4707-B058-EDD0234C05AD}"/>
    <dgm:cxn modelId="{4CE53D42-7912-4E70-B15F-511EA7CAFCBB}" type="presOf" srcId="{F5053204-54A9-4B86-ABE9-8A76C635F204}" destId="{F1CE00E6-0754-49F4-A3BB-52DA199AE82B}" srcOrd="0" destOrd="0" presId="urn:microsoft.com/office/officeart/2005/8/layout/matrix1"/>
    <dgm:cxn modelId="{B1436A26-4C57-447C-9088-4C41C95D2C5C}" type="presOf" srcId="{8864C345-15A2-4C24-976D-647BD10A1FDE}" destId="{8D655C60-A77D-4D89-A25F-9BD620D09AE2}" srcOrd="1" destOrd="0" presId="urn:microsoft.com/office/officeart/2005/8/layout/matrix1"/>
    <dgm:cxn modelId="{ACC208B1-67AB-4DF3-9BA0-426261CB31ED}" type="presOf" srcId="{8864C345-15A2-4C24-976D-647BD10A1FDE}" destId="{09589649-7A18-4EA3-9A72-64223CB71968}" srcOrd="0" destOrd="0" presId="urn:microsoft.com/office/officeart/2005/8/layout/matrix1"/>
    <dgm:cxn modelId="{5622C21F-CF55-400E-96CA-3F3CFBE29345}" type="presOf" srcId="{A102E975-DF2B-495F-9198-CA6907FF07EE}" destId="{91AA08D2-9DE0-47E0-88AA-DBDAB46CDD44}" srcOrd="0" destOrd="0" presId="urn:microsoft.com/office/officeart/2005/8/layout/matrix1"/>
    <dgm:cxn modelId="{D06D46A0-7CCE-47D3-BDBF-51D1757E864C}" type="presOf" srcId="{926E0650-2EB1-44D6-BE5E-067FE525AA17}" destId="{070F0764-B2BA-4646-9F60-D976D2871F4D}" srcOrd="0" destOrd="0" presId="urn:microsoft.com/office/officeart/2005/8/layout/matrix1"/>
    <dgm:cxn modelId="{A1A27237-1781-4E55-8050-3CA1F50D72D1}" type="presOf" srcId="{306350D5-AD13-41E2-9925-EE30E7640EE3}" destId="{A0AA6038-15D9-4A6B-874B-37C27C922487}" srcOrd="1" destOrd="0" presId="urn:microsoft.com/office/officeart/2005/8/layout/matrix1"/>
    <dgm:cxn modelId="{29DAAA19-4714-41BB-BBC7-F71026286D8C}" srcId="{88C43629-3B9C-41AD-9707-A20C52807C65}" destId="{8864C345-15A2-4C24-976D-647BD10A1FDE}" srcOrd="2" destOrd="0" parTransId="{55F39EB7-36C4-4EE2-9E1F-BF7D791CEF6B}" sibTransId="{DE8B9C42-710F-4907-88ED-0AAA6681A444}"/>
    <dgm:cxn modelId="{DDAF34D5-A390-492C-9200-369EAE2A137F}" type="presOf" srcId="{306350D5-AD13-41E2-9925-EE30E7640EE3}" destId="{2244ED29-3F3F-42D8-92B7-63CC7C438D97}" srcOrd="0" destOrd="0" presId="urn:microsoft.com/office/officeart/2005/8/layout/matrix1"/>
    <dgm:cxn modelId="{03F22977-A0C4-49F9-BB6C-0D33236690B9}" type="presOf" srcId="{88C43629-3B9C-41AD-9707-A20C52807C65}" destId="{A1EEA106-4265-43E4-9D69-3869D709DF37}" srcOrd="0" destOrd="0" presId="urn:microsoft.com/office/officeart/2005/8/layout/matrix1"/>
    <dgm:cxn modelId="{04FE3A68-F7AA-4033-9056-46DFE10F0318}" type="presParOf" srcId="{91AA08D2-9DE0-47E0-88AA-DBDAB46CDD44}" destId="{1067D7C7-2516-4D5F-837A-AE550A0D58D4}" srcOrd="0" destOrd="0" presId="urn:microsoft.com/office/officeart/2005/8/layout/matrix1"/>
    <dgm:cxn modelId="{AC47D14D-C86F-427A-9A09-EEAAACCC402D}" type="presParOf" srcId="{1067D7C7-2516-4D5F-837A-AE550A0D58D4}" destId="{070F0764-B2BA-4646-9F60-D976D2871F4D}" srcOrd="0" destOrd="0" presId="urn:microsoft.com/office/officeart/2005/8/layout/matrix1"/>
    <dgm:cxn modelId="{433378DB-5B69-4D58-8E9A-B3F9C8785EA9}" type="presParOf" srcId="{1067D7C7-2516-4D5F-837A-AE550A0D58D4}" destId="{89E4B61C-7445-4CCA-8D35-4BDA714B5BBA}" srcOrd="1" destOrd="0" presId="urn:microsoft.com/office/officeart/2005/8/layout/matrix1"/>
    <dgm:cxn modelId="{73921997-E7D4-4431-A0BE-2106D7A0DE69}" type="presParOf" srcId="{1067D7C7-2516-4D5F-837A-AE550A0D58D4}" destId="{2244ED29-3F3F-42D8-92B7-63CC7C438D97}" srcOrd="2" destOrd="0" presId="urn:microsoft.com/office/officeart/2005/8/layout/matrix1"/>
    <dgm:cxn modelId="{AD80E79E-631C-4DD4-99CC-C52863A41F27}" type="presParOf" srcId="{1067D7C7-2516-4D5F-837A-AE550A0D58D4}" destId="{A0AA6038-15D9-4A6B-874B-37C27C922487}" srcOrd="3" destOrd="0" presId="urn:microsoft.com/office/officeart/2005/8/layout/matrix1"/>
    <dgm:cxn modelId="{78B3743E-EFCC-49D1-9AD8-D902F09B398A}" type="presParOf" srcId="{1067D7C7-2516-4D5F-837A-AE550A0D58D4}" destId="{09589649-7A18-4EA3-9A72-64223CB71968}" srcOrd="4" destOrd="0" presId="urn:microsoft.com/office/officeart/2005/8/layout/matrix1"/>
    <dgm:cxn modelId="{78460028-BF9C-42E9-B6FC-8332BB9303CC}" type="presParOf" srcId="{1067D7C7-2516-4D5F-837A-AE550A0D58D4}" destId="{8D655C60-A77D-4D89-A25F-9BD620D09AE2}" srcOrd="5" destOrd="0" presId="urn:microsoft.com/office/officeart/2005/8/layout/matrix1"/>
    <dgm:cxn modelId="{E1233C70-25D6-40F9-8360-F3F97D946C2C}" type="presParOf" srcId="{1067D7C7-2516-4D5F-837A-AE550A0D58D4}" destId="{F1CE00E6-0754-49F4-A3BB-52DA199AE82B}" srcOrd="6" destOrd="0" presId="urn:microsoft.com/office/officeart/2005/8/layout/matrix1"/>
    <dgm:cxn modelId="{9861253D-F605-4882-B4F7-BDA71C838601}" type="presParOf" srcId="{1067D7C7-2516-4D5F-837A-AE550A0D58D4}" destId="{445E9EB3-7214-4BC5-B759-C57999EE1F3A}" srcOrd="7" destOrd="0" presId="urn:microsoft.com/office/officeart/2005/8/layout/matrix1"/>
    <dgm:cxn modelId="{362AA4DD-B43C-449F-B3B6-B935CD33924C}" type="presParOf" srcId="{91AA08D2-9DE0-47E0-88AA-DBDAB46CDD44}" destId="{A1EEA106-4265-43E4-9D69-3869D709DF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F0764-B2BA-4646-9F60-D976D2871F4D}">
      <dsp:nvSpPr>
        <dsp:cNvPr id="0" name=""/>
        <dsp:cNvSpPr/>
      </dsp:nvSpPr>
      <dsp:spPr>
        <a:xfrm rot="16200000">
          <a:off x="450049" y="-450049"/>
          <a:ext cx="2232248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Проверка знаний</a:t>
          </a:r>
          <a:r>
            <a:rPr lang="ru-RU" sz="2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Ребёнок сможет проверить свои знания, научиться объяснять выбранную позицию, обосновывать свой вариант ответа и строить логические цепочки</a:t>
          </a:r>
          <a:r>
            <a:rPr lang="ru-RU" sz="16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 </a:t>
          </a:r>
          <a:endParaRPr lang="ru-RU" sz="16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 defTabSz="2489200">
            <a:spcBef>
              <a:spcPct val="0"/>
            </a:spcBef>
          </a:pPr>
          <a:endParaRPr lang="ru-RU" sz="1600" kern="1200" dirty="0"/>
        </a:p>
      </dsp:txBody>
      <dsp:txXfrm rot="5400000">
        <a:off x="0" y="0"/>
        <a:ext cx="3132347" cy="1674186"/>
      </dsp:txXfrm>
    </dsp:sp>
    <dsp:sp modelId="{2244ED29-3F3F-42D8-92B7-63CC7C438D97}">
      <dsp:nvSpPr>
        <dsp:cNvPr id="0" name=""/>
        <dsp:cNvSpPr/>
      </dsp:nvSpPr>
      <dsp:spPr>
        <a:xfrm>
          <a:off x="3132347" y="0"/>
          <a:ext cx="3132347" cy="22322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Развитие памяти и внимания</a:t>
          </a:r>
          <a:r>
            <a:rPr lang="ru-RU" sz="2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16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При выполнении заданий нужно включать логическое и ассоциативное мышление, внимание и вспоминать изученный материал. </a:t>
          </a:r>
          <a:endParaRPr lang="ru-RU" sz="14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 defTabSz="622300">
            <a:spcBef>
              <a:spcPct val="0"/>
            </a:spcBef>
          </a:pPr>
          <a:endParaRPr lang="ru-RU" sz="1600" kern="1200" dirty="0"/>
        </a:p>
      </dsp:txBody>
      <dsp:txXfrm>
        <a:off x="3132347" y="0"/>
        <a:ext cx="3132347" cy="1674186"/>
      </dsp:txXfrm>
    </dsp:sp>
    <dsp:sp modelId="{09589649-7A18-4EA3-9A72-64223CB71968}">
      <dsp:nvSpPr>
        <dsp:cNvPr id="0" name=""/>
        <dsp:cNvSpPr/>
      </dsp:nvSpPr>
      <dsp:spPr>
        <a:xfrm rot="10800000">
          <a:off x="0" y="2232248"/>
          <a:ext cx="3132347" cy="223224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Расширение кругозора</a:t>
          </a:r>
          <a:r>
            <a:rPr lang="ru-RU" sz="2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Игра охватывает разные темы, например, окружающий мир, животных, насекомых, планеты, буквы и цифры. </a:t>
          </a:r>
          <a:endParaRPr lang="ru-RU" sz="1400" kern="1200" dirty="0" smtClean="0">
            <a:solidFill>
              <a:srgbClr val="0000FF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algn="ctr" defTabSz="622300">
            <a:spcBef>
              <a:spcPct val="0"/>
            </a:spcBef>
          </a:pPr>
          <a:endParaRPr lang="ru-RU" sz="1600" kern="1200" dirty="0"/>
        </a:p>
      </dsp:txBody>
      <dsp:txXfrm rot="10800000">
        <a:off x="0" y="2790309"/>
        <a:ext cx="3132347" cy="1674186"/>
      </dsp:txXfrm>
    </dsp:sp>
    <dsp:sp modelId="{F1CE00E6-0754-49F4-A3BB-52DA199AE82B}">
      <dsp:nvSpPr>
        <dsp:cNvPr id="0" name=""/>
        <dsp:cNvSpPr/>
      </dsp:nvSpPr>
      <dsp:spPr>
        <a:xfrm rot="5400000">
          <a:off x="3582397" y="1782198"/>
          <a:ext cx="2232248" cy="313234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Обучение самоконтролю</a:t>
          </a:r>
          <a:r>
            <a:rPr lang="ru-RU" sz="2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Возможность проверить правильность ответа самостоятельно поможет научиться самоконтролю и сформирова</a:t>
          </a:r>
          <a:r>
            <a:rPr lang="ru-RU" sz="16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ть </a:t>
          </a:r>
          <a:r>
            <a:rPr lang="ru-RU" sz="1400" kern="12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правильную самооценку. </a:t>
          </a:r>
          <a:endParaRPr lang="ru-RU" sz="1400" kern="1200" dirty="0" smtClean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ctr" defTabSz="622300">
            <a:spcBef>
              <a:spcPct val="0"/>
            </a:spcBef>
          </a:pPr>
          <a:endParaRPr lang="ru-RU" sz="1600" kern="1200" dirty="0"/>
        </a:p>
      </dsp:txBody>
      <dsp:txXfrm rot="-5400000">
        <a:off x="3132348" y="2790308"/>
        <a:ext cx="3132347" cy="1674186"/>
      </dsp:txXfrm>
    </dsp:sp>
    <dsp:sp modelId="{A1EEA106-4265-43E4-9D69-3869D709DF37}">
      <dsp:nvSpPr>
        <dsp:cNvPr id="0" name=""/>
        <dsp:cNvSpPr/>
      </dsp:nvSpPr>
      <dsp:spPr>
        <a:xfrm>
          <a:off x="2192643" y="1674186"/>
          <a:ext cx="1879408" cy="111612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Задачи</a:t>
          </a:r>
          <a:endParaRPr lang="ru-RU" sz="4000" kern="1200" dirty="0"/>
        </a:p>
      </dsp:txBody>
      <dsp:txXfrm>
        <a:off x="2247128" y="1728671"/>
        <a:ext cx="1770438" cy="100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4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1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64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44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0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3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87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88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4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21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8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3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2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0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6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1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«Адаптация игрового пособия и дидактического материала для детей ОВЗ и детей </a:t>
            </a:r>
            <a:r>
              <a:rPr lang="ru-RU" sz="3600" dirty="0" smtClean="0"/>
              <a:t>– инвалидов»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63688" y="4509120"/>
            <a:ext cx="6595534" cy="1090015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Ходюкова Н.Ю.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44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23928" y="557244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07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840760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«Без игры нет, и  не  может  быть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полноценного умственного  развития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– это  искра, зажигающая  огонёк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пытливости и любознательности».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Такую оценку дал игре русский педагог  В. А.  Сухомлинский.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030924" cy="3353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26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813335" cy="326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39553" y="83671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Электровикторина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 суть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заключается в указании правильного ответа на вопрос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предлагаемых на выбор вариантов.</a:t>
            </a:r>
          </a:p>
        </p:txBody>
      </p:sp>
    </p:spTree>
    <p:extLst>
      <p:ext uri="{BB962C8B-B14F-4D97-AF65-F5344CB8AC3E}">
        <p14:creationId xmlns:p14="http://schemas.microsoft.com/office/powerpoint/2010/main" val="24129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4783033"/>
              </p:ext>
            </p:extLst>
          </p:nvPr>
        </p:nvGraphicFramePr>
        <p:xfrm>
          <a:off x="1547664" y="1628800"/>
          <a:ext cx="62646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750475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Цель: закрепление знаний детей по различным направлениям в игровой форме. </a:t>
            </a:r>
          </a:p>
          <a:p>
            <a:r>
              <a:rPr lang="ru-RU" dirty="0" err="1"/>
              <a:t>Отрабатывание</a:t>
            </a:r>
            <a:r>
              <a:rPr lang="ru-RU" dirty="0"/>
              <a:t> навыка самоконтроля при выполнении различного рода заданий.</a:t>
            </a:r>
          </a:p>
        </p:txBody>
      </p:sp>
    </p:spTree>
    <p:extLst>
      <p:ext uri="{BB962C8B-B14F-4D97-AF65-F5344CB8AC3E}">
        <p14:creationId xmlns:p14="http://schemas.microsoft.com/office/powerpoint/2010/main" val="196566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268" y="548680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dirty="0"/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автоматизации звуков;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дифференциации звуков;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Фонематическое восприятие: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местонахождения звука в слове;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картинку на определенный звук;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Слоговая структура: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количество слогов в слове;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определить ударный слог;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вставить пропущенный слог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5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548680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sz="2400" dirty="0"/>
          </a:p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 algn="ctr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словаря: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отработка антонимов и синонимов;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любой лексической темой (транспорт, мебель и т.д.) 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Грамматический строй: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единственного и множественного числа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ловообразование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использовании предлогов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515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7"/>
          <a:stretch/>
        </p:blipFill>
        <p:spPr>
          <a:xfrm rot="16200000">
            <a:off x="1699382" y="-107094"/>
            <a:ext cx="2576885" cy="4032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0101"/>
          <a:stretch/>
        </p:blipFill>
        <p:spPr>
          <a:xfrm>
            <a:off x="5292080" y="1628800"/>
            <a:ext cx="3023544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9051"/>
          <a:stretch/>
        </p:blipFill>
        <p:spPr>
          <a:xfrm>
            <a:off x="1835696" y="3429000"/>
            <a:ext cx="2121128" cy="2811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1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93310" cy="5254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162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1415</TotalTime>
  <Words>260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«Адаптация игрового пособия и дидактического материала для детей ОВЗ и детей – инвалидов»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текстомер</dc:title>
  <dc:creator>User</dc:creator>
  <cp:lastModifiedBy>я</cp:lastModifiedBy>
  <cp:revision>39</cp:revision>
  <dcterms:created xsi:type="dcterms:W3CDTF">2024-12-26T03:06:59Z</dcterms:created>
  <dcterms:modified xsi:type="dcterms:W3CDTF">2025-08-22T04:56:42Z</dcterms:modified>
</cp:coreProperties>
</file>